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4"/>
    <p:sldMasterId id="2147483684" r:id="rId5"/>
    <p:sldMasterId id="2147483694" r:id="rId6"/>
  </p:sldMasterIdLst>
  <p:notesMasterIdLst>
    <p:notesMasterId r:id="rId16"/>
  </p:notesMasterIdLst>
  <p:sldIdLst>
    <p:sldId id="352" r:id="rId7"/>
    <p:sldId id="390" r:id="rId8"/>
    <p:sldId id="547" r:id="rId9"/>
    <p:sldId id="552" r:id="rId10"/>
    <p:sldId id="553" r:id="rId11"/>
    <p:sldId id="554" r:id="rId12"/>
    <p:sldId id="555" r:id="rId13"/>
    <p:sldId id="502" r:id="rId14"/>
    <p:sldId id="551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2888895-D70C-4446-CDA4-FE60A00A51C1}" name="Gautam Chopra (Consumer Bank, KMBL)" initials="GK" userId="S::gautam.chopra@kotak.com::4ffcba53-0287-42b5-8369-f96cbeb7a9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9700"/>
    <a:srgbClr val="253844"/>
    <a:srgbClr val="243844"/>
    <a:srgbClr val="2D3842"/>
    <a:srgbClr val="5A7889"/>
    <a:srgbClr val="FF0049"/>
    <a:srgbClr val="008000"/>
    <a:srgbClr val="45AA21"/>
    <a:srgbClr val="FFFF74"/>
    <a:srgbClr val="928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1" autoAdjust="0"/>
    <p:restoredTop sz="93305" autoAdjust="0"/>
  </p:normalViewPr>
  <p:slideViewPr>
    <p:cSldViewPr snapToGrid="0">
      <p:cViewPr varScale="1">
        <p:scale>
          <a:sx n="62" d="100"/>
          <a:sy n="62" d="100"/>
        </p:scale>
        <p:origin x="4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1138B-8A3F-5F4C-AF76-608FF059D8BC}" type="doc">
      <dgm:prSet loTypeId="urn:microsoft.com/office/officeart/2005/8/layout/venn2" loCatId="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GB"/>
        </a:p>
      </dgm:t>
    </dgm:pt>
    <dgm:pt modelId="{EC9B1187-C4F2-8943-AA06-F1C8A57AD7F3}">
      <dgm:prSet phldrT="[Text]" custT="1"/>
      <dgm:spPr/>
      <dgm:t>
        <a:bodyPr/>
        <a:lstStyle/>
        <a:p>
          <a:r>
            <a:rPr lang="en-GB" sz="2000" dirty="0"/>
            <a:t>FKYC Base </a:t>
          </a:r>
          <a:br>
            <a:rPr lang="en-GB" sz="2000" dirty="0"/>
          </a:br>
          <a:r>
            <a:rPr lang="en-GB" sz="2000" dirty="0"/>
            <a:t>(Acq Pre Apr’23)</a:t>
          </a:r>
          <a:br>
            <a:rPr lang="en-GB" sz="2000" dirty="0"/>
          </a:br>
          <a:r>
            <a:rPr lang="en-GB" sz="2000" dirty="0"/>
            <a:t>1.74 Cr</a:t>
          </a:r>
        </a:p>
      </dgm:t>
    </dgm:pt>
    <dgm:pt modelId="{4F8AF133-24AC-654C-A230-F60712EDCAD1}" type="parTrans" cxnId="{26D3D2D3-88E9-5846-8A38-73CDDB679311}">
      <dgm:prSet/>
      <dgm:spPr/>
      <dgm:t>
        <a:bodyPr/>
        <a:lstStyle/>
        <a:p>
          <a:endParaRPr lang="en-GB"/>
        </a:p>
      </dgm:t>
    </dgm:pt>
    <dgm:pt modelId="{D5AFEC82-A4C2-1B49-91E6-AFFA11F5F68B}" type="sibTrans" cxnId="{26D3D2D3-88E9-5846-8A38-73CDDB679311}">
      <dgm:prSet/>
      <dgm:spPr/>
      <dgm:t>
        <a:bodyPr/>
        <a:lstStyle/>
        <a:p>
          <a:endParaRPr lang="en-GB"/>
        </a:p>
      </dgm:t>
    </dgm:pt>
    <dgm:pt modelId="{F3A755BA-977A-CE4A-BB22-557459A654F1}">
      <dgm:prSet phldrT="[Text]" custT="1"/>
      <dgm:spPr/>
      <dgm:t>
        <a:bodyPr/>
        <a:lstStyle/>
        <a:p>
          <a:r>
            <a:rPr lang="en-GB" sz="2000" dirty="0"/>
            <a:t>Subscribers</a:t>
          </a:r>
        </a:p>
        <a:p>
          <a:r>
            <a:rPr lang="en-GB" sz="2000" dirty="0"/>
            <a:t>1.87 Lakhs (1.1%)</a:t>
          </a:r>
        </a:p>
      </dgm:t>
    </dgm:pt>
    <dgm:pt modelId="{A1EC3779-634D-9543-8608-10FADB1C836F}" type="parTrans" cxnId="{C5083B6F-75EC-1E4A-862E-86CC7735DDC0}">
      <dgm:prSet/>
      <dgm:spPr/>
      <dgm:t>
        <a:bodyPr/>
        <a:lstStyle/>
        <a:p>
          <a:endParaRPr lang="en-GB"/>
        </a:p>
      </dgm:t>
    </dgm:pt>
    <dgm:pt modelId="{78170B5B-8C00-3C4B-A527-33BA532C3B02}" type="sibTrans" cxnId="{C5083B6F-75EC-1E4A-862E-86CC7735DDC0}">
      <dgm:prSet/>
      <dgm:spPr/>
      <dgm:t>
        <a:bodyPr/>
        <a:lstStyle/>
        <a:p>
          <a:endParaRPr lang="en-GB"/>
        </a:p>
      </dgm:t>
    </dgm:pt>
    <dgm:pt modelId="{B6868006-7CD1-CE4E-95D7-FB010E3AE14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2000" dirty="0"/>
            <a:t>Sweep Outs</a:t>
          </a:r>
        </a:p>
        <a:p>
          <a:r>
            <a:rPr lang="en-GB" sz="2000" dirty="0"/>
            <a:t>35K (19%)</a:t>
          </a:r>
        </a:p>
      </dgm:t>
    </dgm:pt>
    <dgm:pt modelId="{29013ED6-8151-6443-9EF6-33B302BB33A3}" type="parTrans" cxnId="{87A56AA6-C84F-BB43-83D2-E85DF86B7DE7}">
      <dgm:prSet/>
      <dgm:spPr/>
      <dgm:t>
        <a:bodyPr/>
        <a:lstStyle/>
        <a:p>
          <a:endParaRPr lang="en-GB"/>
        </a:p>
      </dgm:t>
    </dgm:pt>
    <dgm:pt modelId="{0A4B9F56-85F9-2048-9024-B7D38329B398}" type="sibTrans" cxnId="{87A56AA6-C84F-BB43-83D2-E85DF86B7DE7}">
      <dgm:prSet/>
      <dgm:spPr/>
      <dgm:t>
        <a:bodyPr/>
        <a:lstStyle/>
        <a:p>
          <a:endParaRPr lang="en-GB"/>
        </a:p>
      </dgm:t>
    </dgm:pt>
    <dgm:pt modelId="{E91353B9-B61C-D447-8F44-35206F170762}" type="pres">
      <dgm:prSet presAssocID="{EEC1138B-8A3F-5F4C-AF76-608FF059D8BC}" presName="Name0" presStyleCnt="0">
        <dgm:presLayoutVars>
          <dgm:chMax val="7"/>
          <dgm:resizeHandles val="exact"/>
        </dgm:presLayoutVars>
      </dgm:prSet>
      <dgm:spPr/>
    </dgm:pt>
    <dgm:pt modelId="{B5242B68-3806-0748-9879-A0FB568D330D}" type="pres">
      <dgm:prSet presAssocID="{EEC1138B-8A3F-5F4C-AF76-608FF059D8BC}" presName="comp1" presStyleCnt="0"/>
      <dgm:spPr/>
    </dgm:pt>
    <dgm:pt modelId="{C07EBB04-D190-C14C-87C6-DF4F3244DED2}" type="pres">
      <dgm:prSet presAssocID="{EEC1138B-8A3F-5F4C-AF76-608FF059D8BC}" presName="circle1" presStyleLbl="node1" presStyleIdx="0" presStyleCnt="3" custLinFactNeighborX="-419" custLinFactNeighborY="961"/>
      <dgm:spPr/>
    </dgm:pt>
    <dgm:pt modelId="{C35122CE-8F97-FD48-B87D-9D1ACD17847B}" type="pres">
      <dgm:prSet presAssocID="{EEC1138B-8A3F-5F4C-AF76-608FF059D8BC}" presName="c1text" presStyleLbl="node1" presStyleIdx="0" presStyleCnt="3">
        <dgm:presLayoutVars>
          <dgm:bulletEnabled val="1"/>
        </dgm:presLayoutVars>
      </dgm:prSet>
      <dgm:spPr/>
    </dgm:pt>
    <dgm:pt modelId="{01CE5E7E-B46B-5D4F-A2A7-C7D5512CFE58}" type="pres">
      <dgm:prSet presAssocID="{EEC1138B-8A3F-5F4C-AF76-608FF059D8BC}" presName="comp2" presStyleCnt="0"/>
      <dgm:spPr/>
    </dgm:pt>
    <dgm:pt modelId="{F9C0F43D-BE96-6C41-88D1-030F5E8C6C0A}" type="pres">
      <dgm:prSet presAssocID="{EEC1138B-8A3F-5F4C-AF76-608FF059D8BC}" presName="circle2" presStyleLbl="node1" presStyleIdx="1" presStyleCnt="3"/>
      <dgm:spPr/>
    </dgm:pt>
    <dgm:pt modelId="{0B82847C-E0AB-564D-AE46-A25125E896B8}" type="pres">
      <dgm:prSet presAssocID="{EEC1138B-8A3F-5F4C-AF76-608FF059D8BC}" presName="c2text" presStyleLbl="node1" presStyleIdx="1" presStyleCnt="3">
        <dgm:presLayoutVars>
          <dgm:bulletEnabled val="1"/>
        </dgm:presLayoutVars>
      </dgm:prSet>
      <dgm:spPr/>
    </dgm:pt>
    <dgm:pt modelId="{7D70EB9E-AFBD-584C-94D4-83A178FBEDC7}" type="pres">
      <dgm:prSet presAssocID="{EEC1138B-8A3F-5F4C-AF76-608FF059D8BC}" presName="comp3" presStyleCnt="0"/>
      <dgm:spPr/>
    </dgm:pt>
    <dgm:pt modelId="{21048B8D-3E24-0E49-901F-3F0B908EAF85}" type="pres">
      <dgm:prSet presAssocID="{EEC1138B-8A3F-5F4C-AF76-608FF059D8BC}" presName="circle3" presStyleLbl="node1" presStyleIdx="2" presStyleCnt="3"/>
      <dgm:spPr/>
    </dgm:pt>
    <dgm:pt modelId="{2DE48C07-5FA9-3142-B2C8-367503B71321}" type="pres">
      <dgm:prSet presAssocID="{EEC1138B-8A3F-5F4C-AF76-608FF059D8BC}" presName="c3text" presStyleLbl="node1" presStyleIdx="2" presStyleCnt="3">
        <dgm:presLayoutVars>
          <dgm:bulletEnabled val="1"/>
        </dgm:presLayoutVars>
      </dgm:prSet>
      <dgm:spPr/>
    </dgm:pt>
  </dgm:ptLst>
  <dgm:cxnLst>
    <dgm:cxn modelId="{ED140A3F-077E-5449-897F-2982FB98B180}" type="presOf" srcId="{EEC1138B-8A3F-5F4C-AF76-608FF059D8BC}" destId="{E91353B9-B61C-D447-8F44-35206F170762}" srcOrd="0" destOrd="0" presId="urn:microsoft.com/office/officeart/2005/8/layout/venn2"/>
    <dgm:cxn modelId="{C5083B6F-75EC-1E4A-862E-86CC7735DDC0}" srcId="{EEC1138B-8A3F-5F4C-AF76-608FF059D8BC}" destId="{F3A755BA-977A-CE4A-BB22-557459A654F1}" srcOrd="1" destOrd="0" parTransId="{A1EC3779-634D-9543-8608-10FADB1C836F}" sibTransId="{78170B5B-8C00-3C4B-A527-33BA532C3B02}"/>
    <dgm:cxn modelId="{9597B46F-4435-BE40-8A68-06542A806714}" type="presOf" srcId="{B6868006-7CD1-CE4E-95D7-FB010E3AE14C}" destId="{21048B8D-3E24-0E49-901F-3F0B908EAF85}" srcOrd="0" destOrd="0" presId="urn:microsoft.com/office/officeart/2005/8/layout/venn2"/>
    <dgm:cxn modelId="{E445CD75-554D-3548-90FE-D6D248CBE384}" type="presOf" srcId="{B6868006-7CD1-CE4E-95D7-FB010E3AE14C}" destId="{2DE48C07-5FA9-3142-B2C8-367503B71321}" srcOrd="1" destOrd="0" presId="urn:microsoft.com/office/officeart/2005/8/layout/venn2"/>
    <dgm:cxn modelId="{4CEC3586-A30F-B54D-83B5-69646BA5536C}" type="presOf" srcId="{EC9B1187-C4F2-8943-AA06-F1C8A57AD7F3}" destId="{C35122CE-8F97-FD48-B87D-9D1ACD17847B}" srcOrd="1" destOrd="0" presId="urn:microsoft.com/office/officeart/2005/8/layout/venn2"/>
    <dgm:cxn modelId="{87A56AA6-C84F-BB43-83D2-E85DF86B7DE7}" srcId="{EEC1138B-8A3F-5F4C-AF76-608FF059D8BC}" destId="{B6868006-7CD1-CE4E-95D7-FB010E3AE14C}" srcOrd="2" destOrd="0" parTransId="{29013ED6-8151-6443-9EF6-33B302BB33A3}" sibTransId="{0A4B9F56-85F9-2048-9024-B7D38329B398}"/>
    <dgm:cxn modelId="{625068A7-D16B-2C4F-85F6-AF02C44C6C7A}" type="presOf" srcId="{F3A755BA-977A-CE4A-BB22-557459A654F1}" destId="{0B82847C-E0AB-564D-AE46-A25125E896B8}" srcOrd="1" destOrd="0" presId="urn:microsoft.com/office/officeart/2005/8/layout/venn2"/>
    <dgm:cxn modelId="{5D12C7C0-F45C-4E4E-80EC-581C693F18AB}" type="presOf" srcId="{F3A755BA-977A-CE4A-BB22-557459A654F1}" destId="{F9C0F43D-BE96-6C41-88D1-030F5E8C6C0A}" srcOrd="0" destOrd="0" presId="urn:microsoft.com/office/officeart/2005/8/layout/venn2"/>
    <dgm:cxn modelId="{C3EB0ECE-9109-FC43-9659-E7A63AF9DB69}" type="presOf" srcId="{EC9B1187-C4F2-8943-AA06-F1C8A57AD7F3}" destId="{C07EBB04-D190-C14C-87C6-DF4F3244DED2}" srcOrd="0" destOrd="0" presId="urn:microsoft.com/office/officeart/2005/8/layout/venn2"/>
    <dgm:cxn modelId="{26D3D2D3-88E9-5846-8A38-73CDDB679311}" srcId="{EEC1138B-8A3F-5F4C-AF76-608FF059D8BC}" destId="{EC9B1187-C4F2-8943-AA06-F1C8A57AD7F3}" srcOrd="0" destOrd="0" parTransId="{4F8AF133-24AC-654C-A230-F60712EDCAD1}" sibTransId="{D5AFEC82-A4C2-1B49-91E6-AFFA11F5F68B}"/>
    <dgm:cxn modelId="{9C2407CA-0382-204D-BA3A-0868080EDC11}" type="presParOf" srcId="{E91353B9-B61C-D447-8F44-35206F170762}" destId="{B5242B68-3806-0748-9879-A0FB568D330D}" srcOrd="0" destOrd="0" presId="urn:microsoft.com/office/officeart/2005/8/layout/venn2"/>
    <dgm:cxn modelId="{F50DCEF5-43E9-7C4F-9CEF-52843ED875B2}" type="presParOf" srcId="{B5242B68-3806-0748-9879-A0FB568D330D}" destId="{C07EBB04-D190-C14C-87C6-DF4F3244DED2}" srcOrd="0" destOrd="0" presId="urn:microsoft.com/office/officeart/2005/8/layout/venn2"/>
    <dgm:cxn modelId="{A5C69A7C-785C-E948-A2F2-58471C5BFBB8}" type="presParOf" srcId="{B5242B68-3806-0748-9879-A0FB568D330D}" destId="{C35122CE-8F97-FD48-B87D-9D1ACD17847B}" srcOrd="1" destOrd="0" presId="urn:microsoft.com/office/officeart/2005/8/layout/venn2"/>
    <dgm:cxn modelId="{FA9EDECB-3769-DA44-8CFB-F70A931E0955}" type="presParOf" srcId="{E91353B9-B61C-D447-8F44-35206F170762}" destId="{01CE5E7E-B46B-5D4F-A2A7-C7D5512CFE58}" srcOrd="1" destOrd="0" presId="urn:microsoft.com/office/officeart/2005/8/layout/venn2"/>
    <dgm:cxn modelId="{B55FE806-A7EF-D349-AE0D-C9AC6DDE7327}" type="presParOf" srcId="{01CE5E7E-B46B-5D4F-A2A7-C7D5512CFE58}" destId="{F9C0F43D-BE96-6C41-88D1-030F5E8C6C0A}" srcOrd="0" destOrd="0" presId="urn:microsoft.com/office/officeart/2005/8/layout/venn2"/>
    <dgm:cxn modelId="{D9C76E51-7356-3249-8D32-44FF3030A93A}" type="presParOf" srcId="{01CE5E7E-B46B-5D4F-A2A7-C7D5512CFE58}" destId="{0B82847C-E0AB-564D-AE46-A25125E896B8}" srcOrd="1" destOrd="0" presId="urn:microsoft.com/office/officeart/2005/8/layout/venn2"/>
    <dgm:cxn modelId="{98EA8B51-BED4-AD41-A816-927E182BE666}" type="presParOf" srcId="{E91353B9-B61C-D447-8F44-35206F170762}" destId="{7D70EB9E-AFBD-584C-94D4-83A178FBEDC7}" srcOrd="2" destOrd="0" presId="urn:microsoft.com/office/officeart/2005/8/layout/venn2"/>
    <dgm:cxn modelId="{23D231D4-CFF0-C740-ADB6-38D6B57B9CC7}" type="presParOf" srcId="{7D70EB9E-AFBD-584C-94D4-83A178FBEDC7}" destId="{21048B8D-3E24-0E49-901F-3F0B908EAF85}" srcOrd="0" destOrd="0" presId="urn:microsoft.com/office/officeart/2005/8/layout/venn2"/>
    <dgm:cxn modelId="{3439B83D-F588-BF4B-B549-BC2D2CD692E2}" type="presParOf" srcId="{7D70EB9E-AFBD-584C-94D4-83A178FBEDC7}" destId="{2DE48C07-5FA9-3142-B2C8-367503B713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C1138B-8A3F-5F4C-AF76-608FF059D8BC}" type="doc">
      <dgm:prSet loTypeId="urn:microsoft.com/office/officeart/2005/8/layout/venn2" loCatId="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GB"/>
        </a:p>
      </dgm:t>
    </dgm:pt>
    <dgm:pt modelId="{EC9B1187-C4F2-8943-AA06-F1C8A57AD7F3}">
      <dgm:prSet phldrT="[Text]" custT="1"/>
      <dgm:spPr/>
      <dgm:t>
        <a:bodyPr/>
        <a:lstStyle/>
        <a:p>
          <a:r>
            <a:rPr lang="en-GB" sz="2000" dirty="0"/>
            <a:t>Acquisitions </a:t>
          </a:r>
          <a:br>
            <a:rPr lang="en-GB" sz="2000" dirty="0"/>
          </a:br>
          <a:r>
            <a:rPr lang="en-GB" sz="2000" dirty="0"/>
            <a:t>(Jun-till date’23)</a:t>
          </a:r>
          <a:br>
            <a:rPr lang="en-GB" sz="2000" dirty="0"/>
          </a:br>
          <a:r>
            <a:rPr lang="en-GB" sz="2000" dirty="0"/>
            <a:t>15.5 lakh</a:t>
          </a:r>
        </a:p>
      </dgm:t>
    </dgm:pt>
    <dgm:pt modelId="{4F8AF133-24AC-654C-A230-F60712EDCAD1}" type="parTrans" cxnId="{26D3D2D3-88E9-5846-8A38-73CDDB679311}">
      <dgm:prSet/>
      <dgm:spPr/>
      <dgm:t>
        <a:bodyPr/>
        <a:lstStyle/>
        <a:p>
          <a:endParaRPr lang="en-GB"/>
        </a:p>
      </dgm:t>
    </dgm:pt>
    <dgm:pt modelId="{D5AFEC82-A4C2-1B49-91E6-AFFA11F5F68B}" type="sibTrans" cxnId="{26D3D2D3-88E9-5846-8A38-73CDDB679311}">
      <dgm:prSet/>
      <dgm:spPr/>
      <dgm:t>
        <a:bodyPr/>
        <a:lstStyle/>
        <a:p>
          <a:endParaRPr lang="en-GB"/>
        </a:p>
      </dgm:t>
    </dgm:pt>
    <dgm:pt modelId="{F3A755BA-977A-CE4A-BB22-557459A654F1}">
      <dgm:prSet phldrT="[Text]" custT="1"/>
      <dgm:spPr/>
      <dgm:t>
        <a:bodyPr/>
        <a:lstStyle/>
        <a:p>
          <a:r>
            <a:rPr lang="en-GB" sz="2000" dirty="0"/>
            <a:t>Subscribers</a:t>
          </a:r>
        </a:p>
        <a:p>
          <a:r>
            <a:rPr lang="en-GB" sz="2000" dirty="0"/>
            <a:t>6.5 Lakhs (42%)</a:t>
          </a:r>
        </a:p>
      </dgm:t>
    </dgm:pt>
    <dgm:pt modelId="{A1EC3779-634D-9543-8608-10FADB1C836F}" type="parTrans" cxnId="{C5083B6F-75EC-1E4A-862E-86CC7735DDC0}">
      <dgm:prSet/>
      <dgm:spPr/>
      <dgm:t>
        <a:bodyPr/>
        <a:lstStyle/>
        <a:p>
          <a:endParaRPr lang="en-GB"/>
        </a:p>
      </dgm:t>
    </dgm:pt>
    <dgm:pt modelId="{78170B5B-8C00-3C4B-A527-33BA532C3B02}" type="sibTrans" cxnId="{C5083B6F-75EC-1E4A-862E-86CC7735DDC0}">
      <dgm:prSet/>
      <dgm:spPr/>
      <dgm:t>
        <a:bodyPr/>
        <a:lstStyle/>
        <a:p>
          <a:endParaRPr lang="en-GB"/>
        </a:p>
      </dgm:t>
    </dgm:pt>
    <dgm:pt modelId="{B6868006-7CD1-CE4E-95D7-FB010E3AE14C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GB" sz="2000" dirty="0"/>
            <a:t>Sweep Outs</a:t>
          </a:r>
        </a:p>
        <a:p>
          <a:r>
            <a:rPr lang="en-GB" sz="2000" dirty="0"/>
            <a:t>39.8 K (6%)</a:t>
          </a:r>
        </a:p>
      </dgm:t>
    </dgm:pt>
    <dgm:pt modelId="{29013ED6-8151-6443-9EF6-33B302BB33A3}" type="parTrans" cxnId="{87A56AA6-C84F-BB43-83D2-E85DF86B7DE7}">
      <dgm:prSet/>
      <dgm:spPr/>
      <dgm:t>
        <a:bodyPr/>
        <a:lstStyle/>
        <a:p>
          <a:endParaRPr lang="en-GB"/>
        </a:p>
      </dgm:t>
    </dgm:pt>
    <dgm:pt modelId="{0A4B9F56-85F9-2048-9024-B7D38329B398}" type="sibTrans" cxnId="{87A56AA6-C84F-BB43-83D2-E85DF86B7DE7}">
      <dgm:prSet/>
      <dgm:spPr/>
      <dgm:t>
        <a:bodyPr/>
        <a:lstStyle/>
        <a:p>
          <a:endParaRPr lang="en-GB"/>
        </a:p>
      </dgm:t>
    </dgm:pt>
    <dgm:pt modelId="{E91353B9-B61C-D447-8F44-35206F170762}" type="pres">
      <dgm:prSet presAssocID="{EEC1138B-8A3F-5F4C-AF76-608FF059D8BC}" presName="Name0" presStyleCnt="0">
        <dgm:presLayoutVars>
          <dgm:chMax val="7"/>
          <dgm:resizeHandles val="exact"/>
        </dgm:presLayoutVars>
      </dgm:prSet>
      <dgm:spPr/>
    </dgm:pt>
    <dgm:pt modelId="{B5242B68-3806-0748-9879-A0FB568D330D}" type="pres">
      <dgm:prSet presAssocID="{EEC1138B-8A3F-5F4C-AF76-608FF059D8BC}" presName="comp1" presStyleCnt="0"/>
      <dgm:spPr/>
    </dgm:pt>
    <dgm:pt modelId="{C07EBB04-D190-C14C-87C6-DF4F3244DED2}" type="pres">
      <dgm:prSet presAssocID="{EEC1138B-8A3F-5F4C-AF76-608FF059D8BC}" presName="circle1" presStyleLbl="node1" presStyleIdx="0" presStyleCnt="3"/>
      <dgm:spPr/>
    </dgm:pt>
    <dgm:pt modelId="{C35122CE-8F97-FD48-B87D-9D1ACD17847B}" type="pres">
      <dgm:prSet presAssocID="{EEC1138B-8A3F-5F4C-AF76-608FF059D8BC}" presName="c1text" presStyleLbl="node1" presStyleIdx="0" presStyleCnt="3">
        <dgm:presLayoutVars>
          <dgm:bulletEnabled val="1"/>
        </dgm:presLayoutVars>
      </dgm:prSet>
      <dgm:spPr/>
    </dgm:pt>
    <dgm:pt modelId="{01CE5E7E-B46B-5D4F-A2A7-C7D5512CFE58}" type="pres">
      <dgm:prSet presAssocID="{EEC1138B-8A3F-5F4C-AF76-608FF059D8BC}" presName="comp2" presStyleCnt="0"/>
      <dgm:spPr/>
    </dgm:pt>
    <dgm:pt modelId="{F9C0F43D-BE96-6C41-88D1-030F5E8C6C0A}" type="pres">
      <dgm:prSet presAssocID="{EEC1138B-8A3F-5F4C-AF76-608FF059D8BC}" presName="circle2" presStyleLbl="node1" presStyleIdx="1" presStyleCnt="3"/>
      <dgm:spPr/>
    </dgm:pt>
    <dgm:pt modelId="{0B82847C-E0AB-564D-AE46-A25125E896B8}" type="pres">
      <dgm:prSet presAssocID="{EEC1138B-8A3F-5F4C-AF76-608FF059D8BC}" presName="c2text" presStyleLbl="node1" presStyleIdx="1" presStyleCnt="3">
        <dgm:presLayoutVars>
          <dgm:bulletEnabled val="1"/>
        </dgm:presLayoutVars>
      </dgm:prSet>
      <dgm:spPr/>
    </dgm:pt>
    <dgm:pt modelId="{7D70EB9E-AFBD-584C-94D4-83A178FBEDC7}" type="pres">
      <dgm:prSet presAssocID="{EEC1138B-8A3F-5F4C-AF76-608FF059D8BC}" presName="comp3" presStyleCnt="0"/>
      <dgm:spPr/>
    </dgm:pt>
    <dgm:pt modelId="{21048B8D-3E24-0E49-901F-3F0B908EAF85}" type="pres">
      <dgm:prSet presAssocID="{EEC1138B-8A3F-5F4C-AF76-608FF059D8BC}" presName="circle3" presStyleLbl="node1" presStyleIdx="2" presStyleCnt="3"/>
      <dgm:spPr/>
    </dgm:pt>
    <dgm:pt modelId="{2DE48C07-5FA9-3142-B2C8-367503B71321}" type="pres">
      <dgm:prSet presAssocID="{EEC1138B-8A3F-5F4C-AF76-608FF059D8BC}" presName="c3text" presStyleLbl="node1" presStyleIdx="2" presStyleCnt="3">
        <dgm:presLayoutVars>
          <dgm:bulletEnabled val="1"/>
        </dgm:presLayoutVars>
      </dgm:prSet>
      <dgm:spPr/>
    </dgm:pt>
  </dgm:ptLst>
  <dgm:cxnLst>
    <dgm:cxn modelId="{ED140A3F-077E-5449-897F-2982FB98B180}" type="presOf" srcId="{EEC1138B-8A3F-5F4C-AF76-608FF059D8BC}" destId="{E91353B9-B61C-D447-8F44-35206F170762}" srcOrd="0" destOrd="0" presId="urn:microsoft.com/office/officeart/2005/8/layout/venn2"/>
    <dgm:cxn modelId="{C5083B6F-75EC-1E4A-862E-86CC7735DDC0}" srcId="{EEC1138B-8A3F-5F4C-AF76-608FF059D8BC}" destId="{F3A755BA-977A-CE4A-BB22-557459A654F1}" srcOrd="1" destOrd="0" parTransId="{A1EC3779-634D-9543-8608-10FADB1C836F}" sibTransId="{78170B5B-8C00-3C4B-A527-33BA532C3B02}"/>
    <dgm:cxn modelId="{9597B46F-4435-BE40-8A68-06542A806714}" type="presOf" srcId="{B6868006-7CD1-CE4E-95D7-FB010E3AE14C}" destId="{21048B8D-3E24-0E49-901F-3F0B908EAF85}" srcOrd="0" destOrd="0" presId="urn:microsoft.com/office/officeart/2005/8/layout/venn2"/>
    <dgm:cxn modelId="{E445CD75-554D-3548-90FE-D6D248CBE384}" type="presOf" srcId="{B6868006-7CD1-CE4E-95D7-FB010E3AE14C}" destId="{2DE48C07-5FA9-3142-B2C8-367503B71321}" srcOrd="1" destOrd="0" presId="urn:microsoft.com/office/officeart/2005/8/layout/venn2"/>
    <dgm:cxn modelId="{4CEC3586-A30F-B54D-83B5-69646BA5536C}" type="presOf" srcId="{EC9B1187-C4F2-8943-AA06-F1C8A57AD7F3}" destId="{C35122CE-8F97-FD48-B87D-9D1ACD17847B}" srcOrd="1" destOrd="0" presId="urn:microsoft.com/office/officeart/2005/8/layout/venn2"/>
    <dgm:cxn modelId="{87A56AA6-C84F-BB43-83D2-E85DF86B7DE7}" srcId="{EEC1138B-8A3F-5F4C-AF76-608FF059D8BC}" destId="{B6868006-7CD1-CE4E-95D7-FB010E3AE14C}" srcOrd="2" destOrd="0" parTransId="{29013ED6-8151-6443-9EF6-33B302BB33A3}" sibTransId="{0A4B9F56-85F9-2048-9024-B7D38329B398}"/>
    <dgm:cxn modelId="{625068A7-D16B-2C4F-85F6-AF02C44C6C7A}" type="presOf" srcId="{F3A755BA-977A-CE4A-BB22-557459A654F1}" destId="{0B82847C-E0AB-564D-AE46-A25125E896B8}" srcOrd="1" destOrd="0" presId="urn:microsoft.com/office/officeart/2005/8/layout/venn2"/>
    <dgm:cxn modelId="{5D12C7C0-F45C-4E4E-80EC-581C693F18AB}" type="presOf" srcId="{F3A755BA-977A-CE4A-BB22-557459A654F1}" destId="{F9C0F43D-BE96-6C41-88D1-030F5E8C6C0A}" srcOrd="0" destOrd="0" presId="urn:microsoft.com/office/officeart/2005/8/layout/venn2"/>
    <dgm:cxn modelId="{C3EB0ECE-9109-FC43-9659-E7A63AF9DB69}" type="presOf" srcId="{EC9B1187-C4F2-8943-AA06-F1C8A57AD7F3}" destId="{C07EBB04-D190-C14C-87C6-DF4F3244DED2}" srcOrd="0" destOrd="0" presId="urn:microsoft.com/office/officeart/2005/8/layout/venn2"/>
    <dgm:cxn modelId="{26D3D2D3-88E9-5846-8A38-73CDDB679311}" srcId="{EEC1138B-8A3F-5F4C-AF76-608FF059D8BC}" destId="{EC9B1187-C4F2-8943-AA06-F1C8A57AD7F3}" srcOrd="0" destOrd="0" parTransId="{4F8AF133-24AC-654C-A230-F60712EDCAD1}" sibTransId="{D5AFEC82-A4C2-1B49-91E6-AFFA11F5F68B}"/>
    <dgm:cxn modelId="{9C2407CA-0382-204D-BA3A-0868080EDC11}" type="presParOf" srcId="{E91353B9-B61C-D447-8F44-35206F170762}" destId="{B5242B68-3806-0748-9879-A0FB568D330D}" srcOrd="0" destOrd="0" presId="urn:microsoft.com/office/officeart/2005/8/layout/venn2"/>
    <dgm:cxn modelId="{F50DCEF5-43E9-7C4F-9CEF-52843ED875B2}" type="presParOf" srcId="{B5242B68-3806-0748-9879-A0FB568D330D}" destId="{C07EBB04-D190-C14C-87C6-DF4F3244DED2}" srcOrd="0" destOrd="0" presId="urn:microsoft.com/office/officeart/2005/8/layout/venn2"/>
    <dgm:cxn modelId="{A5C69A7C-785C-E948-A2F2-58471C5BFBB8}" type="presParOf" srcId="{B5242B68-3806-0748-9879-A0FB568D330D}" destId="{C35122CE-8F97-FD48-B87D-9D1ACD17847B}" srcOrd="1" destOrd="0" presId="urn:microsoft.com/office/officeart/2005/8/layout/venn2"/>
    <dgm:cxn modelId="{FA9EDECB-3769-DA44-8CFB-F70A931E0955}" type="presParOf" srcId="{E91353B9-B61C-D447-8F44-35206F170762}" destId="{01CE5E7E-B46B-5D4F-A2A7-C7D5512CFE58}" srcOrd="1" destOrd="0" presId="urn:microsoft.com/office/officeart/2005/8/layout/venn2"/>
    <dgm:cxn modelId="{B55FE806-A7EF-D349-AE0D-C9AC6DDE7327}" type="presParOf" srcId="{01CE5E7E-B46B-5D4F-A2A7-C7D5512CFE58}" destId="{F9C0F43D-BE96-6C41-88D1-030F5E8C6C0A}" srcOrd="0" destOrd="0" presId="urn:microsoft.com/office/officeart/2005/8/layout/venn2"/>
    <dgm:cxn modelId="{D9C76E51-7356-3249-8D32-44FF3030A93A}" type="presParOf" srcId="{01CE5E7E-B46B-5D4F-A2A7-C7D5512CFE58}" destId="{0B82847C-E0AB-564D-AE46-A25125E896B8}" srcOrd="1" destOrd="0" presId="urn:microsoft.com/office/officeart/2005/8/layout/venn2"/>
    <dgm:cxn modelId="{98EA8B51-BED4-AD41-A816-927E182BE666}" type="presParOf" srcId="{E91353B9-B61C-D447-8F44-35206F170762}" destId="{7D70EB9E-AFBD-584C-94D4-83A178FBEDC7}" srcOrd="2" destOrd="0" presId="urn:microsoft.com/office/officeart/2005/8/layout/venn2"/>
    <dgm:cxn modelId="{23D231D4-CFF0-C740-ADB6-38D6B57B9CC7}" type="presParOf" srcId="{7D70EB9E-AFBD-584C-94D4-83A178FBEDC7}" destId="{21048B8D-3E24-0E49-901F-3F0B908EAF85}" srcOrd="0" destOrd="0" presId="urn:microsoft.com/office/officeart/2005/8/layout/venn2"/>
    <dgm:cxn modelId="{3439B83D-F588-BF4B-B549-BC2D2CD692E2}" type="presParOf" srcId="{7D70EB9E-AFBD-584C-94D4-83A178FBEDC7}" destId="{2DE48C07-5FA9-3142-B2C8-367503B713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EBB04-D190-C14C-87C6-DF4F3244DED2}">
      <dsp:nvSpPr>
        <dsp:cNvPr id="0" name=""/>
        <dsp:cNvSpPr/>
      </dsp:nvSpPr>
      <dsp:spPr>
        <a:xfrm>
          <a:off x="313541" y="0"/>
          <a:ext cx="6709584" cy="6709584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FKYC Base </a:t>
          </a:r>
          <a:br>
            <a:rPr lang="en-GB" sz="2000" kern="1200" dirty="0"/>
          </a:br>
          <a:r>
            <a:rPr lang="en-GB" sz="2000" kern="1200" dirty="0"/>
            <a:t>(Acq Pre Apr’23)</a:t>
          </a:r>
          <a:br>
            <a:rPr lang="en-GB" sz="2000" kern="1200" dirty="0"/>
          </a:br>
          <a:r>
            <a:rPr lang="en-GB" sz="2000" kern="1200" dirty="0"/>
            <a:t>1.74 Cr</a:t>
          </a:r>
        </a:p>
      </dsp:txBody>
      <dsp:txXfrm>
        <a:off x="2495833" y="335479"/>
        <a:ext cx="2344999" cy="1006437"/>
      </dsp:txXfrm>
    </dsp:sp>
    <dsp:sp modelId="{F9C0F43D-BE96-6C41-88D1-030F5E8C6C0A}">
      <dsp:nvSpPr>
        <dsp:cNvPr id="0" name=""/>
        <dsp:cNvSpPr/>
      </dsp:nvSpPr>
      <dsp:spPr>
        <a:xfrm>
          <a:off x="1180352" y="1677396"/>
          <a:ext cx="5032188" cy="5032188"/>
        </a:xfrm>
        <a:prstGeom prst="ellipse">
          <a:avLst/>
        </a:prstGeom>
        <a:solidFill>
          <a:schemeClr val="accent6">
            <a:shade val="50000"/>
            <a:hueOff val="229686"/>
            <a:satOff val="21536"/>
            <a:lumOff val="252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Subscribers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1.87 Lakhs (1.1%)</a:t>
          </a:r>
        </a:p>
      </dsp:txBody>
      <dsp:txXfrm>
        <a:off x="2523947" y="1991908"/>
        <a:ext cx="2344999" cy="943535"/>
      </dsp:txXfrm>
    </dsp:sp>
    <dsp:sp modelId="{21048B8D-3E24-0E49-901F-3F0B908EAF85}">
      <dsp:nvSpPr>
        <dsp:cNvPr id="0" name=""/>
        <dsp:cNvSpPr/>
      </dsp:nvSpPr>
      <dsp:spPr>
        <a:xfrm>
          <a:off x="2019050" y="3354792"/>
          <a:ext cx="3354792" cy="3354792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Sweep Outs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35K (19%)</a:t>
          </a:r>
        </a:p>
      </dsp:txBody>
      <dsp:txXfrm>
        <a:off x="2510348" y="4193490"/>
        <a:ext cx="2372196" cy="1677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EBB04-D190-C14C-87C6-DF4F3244DED2}">
      <dsp:nvSpPr>
        <dsp:cNvPr id="0" name=""/>
        <dsp:cNvSpPr/>
      </dsp:nvSpPr>
      <dsp:spPr>
        <a:xfrm>
          <a:off x="341654" y="0"/>
          <a:ext cx="6709584" cy="6709584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Acquisitions </a:t>
          </a:r>
          <a:br>
            <a:rPr lang="en-GB" sz="2000" kern="1200" dirty="0"/>
          </a:br>
          <a:r>
            <a:rPr lang="en-GB" sz="2000" kern="1200" dirty="0"/>
            <a:t>(Jun-till date’23)</a:t>
          </a:r>
          <a:br>
            <a:rPr lang="en-GB" sz="2000" kern="1200" dirty="0"/>
          </a:br>
          <a:r>
            <a:rPr lang="en-GB" sz="2000" kern="1200" dirty="0"/>
            <a:t>15.5 lakh</a:t>
          </a:r>
        </a:p>
      </dsp:txBody>
      <dsp:txXfrm>
        <a:off x="2523947" y="335479"/>
        <a:ext cx="2344999" cy="1006437"/>
      </dsp:txXfrm>
    </dsp:sp>
    <dsp:sp modelId="{F9C0F43D-BE96-6C41-88D1-030F5E8C6C0A}">
      <dsp:nvSpPr>
        <dsp:cNvPr id="0" name=""/>
        <dsp:cNvSpPr/>
      </dsp:nvSpPr>
      <dsp:spPr>
        <a:xfrm>
          <a:off x="1180352" y="1677396"/>
          <a:ext cx="5032188" cy="5032188"/>
        </a:xfrm>
        <a:prstGeom prst="ellipse">
          <a:avLst/>
        </a:prstGeom>
        <a:solidFill>
          <a:schemeClr val="accent6">
            <a:shade val="50000"/>
            <a:hueOff val="229686"/>
            <a:satOff val="21536"/>
            <a:lumOff val="252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Subscribers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6.5 Lakhs (42%)</a:t>
          </a:r>
        </a:p>
      </dsp:txBody>
      <dsp:txXfrm>
        <a:off x="2523947" y="1991908"/>
        <a:ext cx="2344999" cy="943535"/>
      </dsp:txXfrm>
    </dsp:sp>
    <dsp:sp modelId="{21048B8D-3E24-0E49-901F-3F0B908EAF85}">
      <dsp:nvSpPr>
        <dsp:cNvPr id="0" name=""/>
        <dsp:cNvSpPr/>
      </dsp:nvSpPr>
      <dsp:spPr>
        <a:xfrm>
          <a:off x="2019050" y="3354792"/>
          <a:ext cx="3354792" cy="3354792"/>
        </a:xfrm>
        <a:prstGeom prst="ellipse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Sweep Outs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39.8 K (6%)</a:t>
          </a:r>
        </a:p>
      </dsp:txBody>
      <dsp:txXfrm>
        <a:off x="2510348" y="4193490"/>
        <a:ext cx="2372196" cy="1677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6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87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A/B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72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A/B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48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A/B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0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A/B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15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4736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A/B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64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7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2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831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7381875"/>
            <a:ext cx="21031200" cy="1659466"/>
          </a:xfrm>
        </p:spPr>
        <p:txBody>
          <a:bodyPr anchor="t">
            <a:normAutofit/>
          </a:bodyPr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10826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6530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707" y="457200"/>
            <a:ext cx="19439614" cy="20694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16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848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60796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325360"/>
            <a:ext cx="20828000" cy="15875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059350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1645920"/>
            <a:ext cx="11468100" cy="107746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 algn="l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705600"/>
            <a:ext cx="10223500" cy="55499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1pPr>
            <a:lvl2pPr marL="0" indent="0" algn="l">
              <a:lnSpc>
                <a:spcPct val="150000"/>
              </a:lnSpc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2pPr>
            <a:lvl3pPr marL="0" indent="0" algn="l">
              <a:lnSpc>
                <a:spcPct val="150000"/>
              </a:lnSpc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3pPr>
            <a:lvl4pPr marL="0" indent="0" algn="l">
              <a:lnSpc>
                <a:spcPct val="150000"/>
              </a:lnSpc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4pPr>
            <a:lvl5pPr marL="0" indent="0" algn="l">
              <a:lnSpc>
                <a:spcPct val="150000"/>
              </a:lnSpc>
              <a:spcBef>
                <a:spcPts val="0"/>
              </a:spcBef>
              <a:buSzTx/>
              <a:buNone/>
              <a:defRPr sz="3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486776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3559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94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1635740" y="3149600"/>
            <a:ext cx="1152144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2710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554943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91312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566551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F1099C-8FC3-C246-9174-DC899A20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995" y="364492"/>
            <a:ext cx="22069298" cy="123986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800" b="1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4E4E38-3686-DE4A-B43A-EBA2B6EAB350}"/>
              </a:ext>
            </a:extLst>
          </p:cNvPr>
          <p:cNvSpPr/>
          <p:nvPr/>
        </p:nvSpPr>
        <p:spPr>
          <a:xfrm>
            <a:off x="1731996" y="1828801"/>
            <a:ext cx="22069296" cy="1029353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2675196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707" y="457200"/>
            <a:ext cx="19439614" cy="20694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01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7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58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61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7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50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626" y="620784"/>
            <a:ext cx="22899756" cy="1287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626" y="2218998"/>
            <a:ext cx="22899756" cy="1013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A6C51-58FC-49EF-BBC3-6017F4E754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1/25/24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3363E-4DB5-4A94-B718-507EB8A606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7" y="6350"/>
            <a:ext cx="7241254" cy="356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7" y="12780824"/>
            <a:ext cx="2448266" cy="5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28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chemeClr val="bg1">
              <a:lumMod val="6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5707" y="457199"/>
            <a:ext cx="19439614" cy="1997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122" y="1857519"/>
            <a:ext cx="22899756" cy="963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68A583-09C2-F64C-903F-FF9DD585583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6342" y="603134"/>
            <a:ext cx="2220660" cy="5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9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16236" y="461992"/>
            <a:ext cx="18783344" cy="84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716236" y="3149600"/>
            <a:ext cx="18783344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71DBF-F9F2-AB48-8244-8074B287924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1165671" y="499752"/>
            <a:ext cx="2693137" cy="70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6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3" r:id="rId8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anking as a platform"/>
          <p:cNvSpPr txBox="1">
            <a:spLocks noGrp="1"/>
          </p:cNvSpPr>
          <p:nvPr>
            <p:ph type="ctrTitle"/>
          </p:nvPr>
        </p:nvSpPr>
        <p:spPr>
          <a:xfrm>
            <a:off x="11541369" y="3105447"/>
            <a:ext cx="12356123" cy="45374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792479">
              <a:lnSpc>
                <a:spcPct val="80000"/>
              </a:lnSpc>
              <a:defRPr sz="12959">
                <a:latin typeface="SF Pro Semibold"/>
                <a:ea typeface="SF Pro Semibold"/>
                <a:cs typeface="SF Pro Semibold"/>
                <a:sym typeface="SF Pro Semibold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6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ActivMoney</a:t>
            </a:r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 </a:t>
            </a:r>
            <a:b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6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 on SA, Deposits and Simulations</a:t>
            </a:r>
            <a:endParaRPr sz="6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1" name="Fleming — 30 Sep 2021"/>
          <p:cNvSpPr txBox="1">
            <a:spLocks noGrp="1"/>
          </p:cNvSpPr>
          <p:nvPr>
            <p:ph type="subTitle" sz="quarter" idx="1"/>
          </p:nvPr>
        </p:nvSpPr>
        <p:spPr>
          <a:xfrm>
            <a:off x="12303513" y="8685508"/>
            <a:ext cx="9964016" cy="1587500"/>
          </a:xfrm>
          <a:prstGeom prst="rect">
            <a:avLst/>
          </a:prstGeom>
        </p:spPr>
        <p:txBody>
          <a:bodyPr/>
          <a:lstStyle>
            <a:lvl1pPr algn="l">
              <a:defRPr sz="4200">
                <a:solidFill>
                  <a:srgbClr val="000000">
                    <a:alpha val="41916"/>
                  </a:srgbClr>
                </a:solidFill>
                <a:latin typeface="SF Pro Regular"/>
                <a:ea typeface="SF Pro Regular"/>
                <a:cs typeface="SF Pro Regular"/>
                <a:sym typeface="SF Pro Regular"/>
              </a:defRPr>
            </a:lvl1pPr>
          </a:lstStyle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 2023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" name="Line"/>
          <p:cNvSpPr/>
          <p:nvPr/>
        </p:nvSpPr>
        <p:spPr>
          <a:xfrm>
            <a:off x="12303513" y="8263055"/>
            <a:ext cx="3291128" cy="0"/>
          </a:xfrm>
          <a:prstGeom prst="line">
            <a:avLst/>
          </a:prstGeom>
          <a:ln w="50800">
            <a:solidFill>
              <a:srgbClr val="FE345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9" name="Picture 8" descr="A hand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BC2B8D67-2172-7F44-B11A-34C6588FF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r="15567"/>
          <a:stretch/>
        </p:blipFill>
        <p:spPr>
          <a:xfrm>
            <a:off x="0" y="0"/>
            <a:ext cx="107442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688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3771" y="432708"/>
            <a:ext cx="7132320" cy="2806882"/>
          </a:xfrm>
        </p:spPr>
        <p:txBody>
          <a:bodyPr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85078" y="2713130"/>
            <a:ext cx="16033551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sym typeface="Helvetica Neue"/>
              </a:rPr>
              <a:t>Portfolio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sym typeface="Helvetica Neue"/>
              </a:rPr>
              <a:t> cuts and reports</a:t>
            </a:r>
          </a:p>
          <a:p>
            <a:pPr marL="685800" marR="0" indent="-6858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4800" baseline="0" dirty="0">
                <a:solidFill>
                  <a:schemeClr val="tx2">
                    <a:lumMod val="75000"/>
                  </a:schemeClr>
                </a:solidFill>
              </a:rPr>
              <a:t>ETB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impact on SA</a:t>
            </a:r>
          </a:p>
          <a:p>
            <a:pPr marL="685800" marR="0" indent="-6858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sym typeface="Helvetica Neue"/>
              </a:rPr>
              <a:t>NTB</a:t>
            </a:r>
            <a:r>
              <a:rPr kumimoji="0" lang="en-US" sz="4800" b="1" i="0" u="none" strike="noStrike" cap="none" spc="0" normalizeH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sym typeface="Helvetica Neue"/>
              </a:rPr>
              <a:t> impact on SA</a:t>
            </a:r>
          </a:p>
          <a:p>
            <a:pPr marL="685800" marR="0" indent="-6858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4800" baseline="0" dirty="0">
                <a:solidFill>
                  <a:schemeClr val="tx2">
                    <a:lumMod val="75000"/>
                  </a:schemeClr>
                </a:solidFill>
              </a:rPr>
              <a:t>Did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switching off </a:t>
            </a:r>
            <a:r>
              <a:rPr lang="en-US" sz="4800" dirty="0" err="1">
                <a:solidFill>
                  <a:schemeClr val="tx2">
                    <a:lumMod val="75000"/>
                  </a:schemeClr>
                </a:solidFill>
              </a:rPr>
              <a:t>Activmoney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 help in SA</a:t>
            </a:r>
          </a:p>
          <a:p>
            <a:pPr marL="685800" marR="0" indent="-6858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FillTx/>
                <a:sym typeface="Helvetica Neue"/>
              </a:rPr>
              <a:t>Simulations</a:t>
            </a:r>
            <a:endParaRPr kumimoji="0" lang="en-IN" sz="4800" b="1" i="0" u="none" strike="noStrike" cap="none" spc="0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71656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D53B27-9152-F463-1E26-2237846C257B}"/>
              </a:ext>
            </a:extLst>
          </p:cNvPr>
          <p:cNvSpPr/>
          <p:nvPr/>
        </p:nvSpPr>
        <p:spPr>
          <a:xfrm>
            <a:off x="21031201" y="497201"/>
            <a:ext cx="2849526" cy="92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6A3D0C-297C-944B-4640-ACDA5C700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812434"/>
              </p:ext>
            </p:extLst>
          </p:nvPr>
        </p:nvGraphicFramePr>
        <p:xfrm>
          <a:off x="1080628" y="3238643"/>
          <a:ext cx="7392894" cy="670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EE7B78C-54CC-45AE-83E1-45697B5864B7}"/>
              </a:ext>
            </a:extLst>
          </p:cNvPr>
          <p:cNvSpPr txBox="1">
            <a:spLocks/>
          </p:cNvSpPr>
          <p:nvPr/>
        </p:nvSpPr>
        <p:spPr>
          <a:xfrm>
            <a:off x="413413" y="388917"/>
            <a:ext cx="23802607" cy="206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2286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2743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3200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3657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6000" dirty="0"/>
              <a:t>ETB</a:t>
            </a:r>
            <a:endParaRPr lang="en-IN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080628" y="11304772"/>
            <a:ext cx="17261136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~1.1% ETB base have subscribed to </a:t>
            </a:r>
            <a:r>
              <a:rPr lang="en-US" dirty="0" err="1"/>
              <a:t>ActivMoney</a:t>
            </a:r>
            <a:r>
              <a:rPr lang="en-US" dirty="0"/>
              <a:t> of which 19% of them have funds swept out; </a:t>
            </a:r>
          </a:p>
          <a:p>
            <a:r>
              <a:rPr lang="en-US" dirty="0"/>
              <a:t>as expected, this is more prominent towards High AMB vs Low segment</a:t>
            </a:r>
            <a:endParaRPr lang="en-IN" sz="32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3890" y="3988959"/>
            <a:ext cx="15159176" cy="52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D53B27-9152-F463-1E26-2237846C257B}"/>
              </a:ext>
            </a:extLst>
          </p:cNvPr>
          <p:cNvSpPr/>
          <p:nvPr/>
        </p:nvSpPr>
        <p:spPr>
          <a:xfrm>
            <a:off x="21031201" y="497201"/>
            <a:ext cx="2849526" cy="92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E7B78C-54CC-45AE-83E1-45697B5864B7}"/>
              </a:ext>
            </a:extLst>
          </p:cNvPr>
          <p:cNvSpPr txBox="1">
            <a:spLocks/>
          </p:cNvSpPr>
          <p:nvPr/>
        </p:nvSpPr>
        <p:spPr>
          <a:xfrm>
            <a:off x="413413" y="388917"/>
            <a:ext cx="23701229" cy="206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2286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2743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3200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3657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dirty="0"/>
              <a:t>ETB Impact on 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A20AA-61CB-7155-3FC5-CB193F98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33" y="3579695"/>
            <a:ext cx="22863133" cy="50679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0432" y="9768955"/>
            <a:ext cx="211851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/>
            <a:r>
              <a:rPr lang="en-US" dirty="0"/>
              <a:t> Post subscription, we have effectively </a:t>
            </a:r>
            <a:r>
              <a:rPr lang="en-US" dirty="0">
                <a:solidFill>
                  <a:srgbClr val="FF0000"/>
                </a:solidFill>
              </a:rPr>
              <a:t>Lost 30 Cr </a:t>
            </a:r>
            <a:r>
              <a:rPr lang="en-US" dirty="0"/>
              <a:t>SA by M1 and </a:t>
            </a:r>
            <a:r>
              <a:rPr lang="en-US" dirty="0">
                <a:solidFill>
                  <a:srgbClr val="FF0000"/>
                </a:solidFill>
              </a:rPr>
              <a:t>78 Cr </a:t>
            </a:r>
            <a:r>
              <a:rPr lang="en-US" dirty="0"/>
              <a:t>SA by M2; However, gained </a:t>
            </a:r>
            <a:r>
              <a:rPr lang="en-US" dirty="0">
                <a:solidFill>
                  <a:srgbClr val="0070C0"/>
                </a:solidFill>
              </a:rPr>
              <a:t>33 Cr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68 Cr </a:t>
            </a:r>
            <a:r>
              <a:rPr lang="en-US" dirty="0"/>
              <a:t>in SA + FFD Balances by M1 &amp; M2 respectively </a:t>
            </a:r>
          </a:p>
        </p:txBody>
      </p:sp>
    </p:spTree>
    <p:extLst>
      <p:ext uri="{BB962C8B-B14F-4D97-AF65-F5344CB8AC3E}">
        <p14:creationId xmlns:p14="http://schemas.microsoft.com/office/powerpoint/2010/main" val="2438033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D53B27-9152-F463-1E26-2237846C257B}"/>
              </a:ext>
            </a:extLst>
          </p:cNvPr>
          <p:cNvSpPr/>
          <p:nvPr/>
        </p:nvSpPr>
        <p:spPr>
          <a:xfrm>
            <a:off x="21031201" y="497201"/>
            <a:ext cx="2849526" cy="92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E7B78C-54CC-45AE-83E1-45697B5864B7}"/>
              </a:ext>
            </a:extLst>
          </p:cNvPr>
          <p:cNvSpPr txBox="1">
            <a:spLocks/>
          </p:cNvSpPr>
          <p:nvPr/>
        </p:nvSpPr>
        <p:spPr>
          <a:xfrm>
            <a:off x="444138" y="497201"/>
            <a:ext cx="23691162" cy="1910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2286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2743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3200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3657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dirty="0"/>
              <a:t>NTB Impact on SA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566" y="3605349"/>
            <a:ext cx="18993394" cy="415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75359" y="8967039"/>
            <a:ext cx="20735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/>
            <a:r>
              <a:rPr lang="en-US" dirty="0"/>
              <a:t>Post subscription, we have effectively </a:t>
            </a:r>
            <a:r>
              <a:rPr lang="en-US" dirty="0">
                <a:solidFill>
                  <a:srgbClr val="FF0000"/>
                </a:solidFill>
              </a:rPr>
              <a:t>Lost 1 Cr </a:t>
            </a:r>
            <a:r>
              <a:rPr lang="en-US" dirty="0"/>
              <a:t>SA by M1 and </a:t>
            </a:r>
            <a:r>
              <a:rPr lang="en-US" dirty="0">
                <a:solidFill>
                  <a:srgbClr val="FF0000"/>
                </a:solidFill>
              </a:rPr>
              <a:t>18 Cr </a:t>
            </a:r>
            <a:r>
              <a:rPr lang="en-US" dirty="0"/>
              <a:t>SA Balance by M2 compared to non subscribers; However, gained </a:t>
            </a:r>
            <a:r>
              <a:rPr lang="en-US" dirty="0">
                <a:solidFill>
                  <a:srgbClr val="0070C0"/>
                </a:solidFill>
              </a:rPr>
              <a:t>13 Cr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27 Cr </a:t>
            </a:r>
            <a:r>
              <a:rPr lang="en-US" dirty="0"/>
              <a:t>in SA + FFD Balances by M1 &amp; M2 respectively </a:t>
            </a:r>
          </a:p>
        </p:txBody>
      </p:sp>
    </p:spTree>
    <p:extLst>
      <p:ext uri="{BB962C8B-B14F-4D97-AF65-F5344CB8AC3E}">
        <p14:creationId xmlns:p14="http://schemas.microsoft.com/office/powerpoint/2010/main" val="261581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D53B27-9152-F463-1E26-2237846C257B}"/>
              </a:ext>
            </a:extLst>
          </p:cNvPr>
          <p:cNvSpPr/>
          <p:nvPr/>
        </p:nvSpPr>
        <p:spPr>
          <a:xfrm>
            <a:off x="21031201" y="497201"/>
            <a:ext cx="2849526" cy="92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EE7B78C-54CC-45AE-83E1-45697B5864B7}"/>
              </a:ext>
            </a:extLst>
          </p:cNvPr>
          <p:cNvSpPr txBox="1">
            <a:spLocks/>
          </p:cNvSpPr>
          <p:nvPr/>
        </p:nvSpPr>
        <p:spPr>
          <a:xfrm>
            <a:off x="413413" y="388917"/>
            <a:ext cx="24296652" cy="206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2286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2743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3200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3657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dirty="0"/>
              <a:t>Conclusion 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462" y="3814354"/>
            <a:ext cx="2187650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dirty="0"/>
              <a:t>In ETB, there has been consistent depletion of SA and although SA +FFD balance is going up, </a:t>
            </a:r>
          </a:p>
          <a:p>
            <a:pPr algn="l"/>
            <a:r>
              <a:rPr lang="en-IN" dirty="0"/>
              <a:t>it is not significant enough to make up for the depleted SA  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In NTB , there has been depletion in SA for sure, but it does bring good balances in FFD compared to non subscribers.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34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009C-699D-2015-B7D9-8287571D3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0" y="643346"/>
            <a:ext cx="22708593" cy="2069432"/>
          </a:xfrm>
        </p:spPr>
        <p:txBody>
          <a:bodyPr/>
          <a:lstStyle/>
          <a:p>
            <a:r>
              <a:rPr lang="en-US" dirty="0"/>
              <a:t>Switching off </a:t>
            </a:r>
            <a:r>
              <a:rPr lang="en-US" dirty="0" err="1"/>
              <a:t>Activmoney</a:t>
            </a:r>
            <a:r>
              <a:rPr lang="en-US" dirty="0"/>
              <a:t> for NTB has helped in improving SA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8123" y="9546642"/>
            <a:ext cx="18414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5% increment in SA ATS was observed in NTB base for August 25-31 FKYC base where </a:t>
            </a:r>
            <a:r>
              <a:rPr lang="en-IN" dirty="0" err="1"/>
              <a:t>activmoney</a:t>
            </a:r>
            <a:r>
              <a:rPr lang="en-IN" dirty="0"/>
              <a:t> consent was switched off – compared to same week FKYC last month</a:t>
            </a:r>
          </a:p>
          <a:p>
            <a:pPr algn="l"/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23" y="3655859"/>
            <a:ext cx="11386778" cy="45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4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8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316"/>
            <a:ext cx="24384000" cy="13711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56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D53B27-9152-F463-1E26-2237846C257B}"/>
              </a:ext>
            </a:extLst>
          </p:cNvPr>
          <p:cNvSpPr/>
          <p:nvPr/>
        </p:nvSpPr>
        <p:spPr>
          <a:xfrm>
            <a:off x="21031201" y="497201"/>
            <a:ext cx="2849526" cy="926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46A3D0C-297C-944B-4640-ACDA5C700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5484659"/>
              </p:ext>
            </p:extLst>
          </p:nvPr>
        </p:nvGraphicFramePr>
        <p:xfrm>
          <a:off x="7037291" y="3290895"/>
          <a:ext cx="7392894" cy="670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3EE7B78C-54CC-45AE-83E1-45697B5864B7}"/>
              </a:ext>
            </a:extLst>
          </p:cNvPr>
          <p:cNvSpPr txBox="1">
            <a:spLocks/>
          </p:cNvSpPr>
          <p:nvPr/>
        </p:nvSpPr>
        <p:spPr>
          <a:xfrm>
            <a:off x="581393" y="388917"/>
            <a:ext cx="23802607" cy="206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solidFill>
                  <a:srgbClr val="000000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Helvetica Neue Medium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2286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2743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3200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3657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6600" dirty="0"/>
              <a:t>NTB</a:t>
            </a:r>
            <a:endParaRPr lang="en-IN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1798244" y="11121435"/>
            <a:ext cx="1696137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dirty="0"/>
              <a:t>~42% NTB base have subscribed to </a:t>
            </a:r>
            <a:r>
              <a:rPr lang="en-US" dirty="0" err="1"/>
              <a:t>ActivMoney</a:t>
            </a:r>
            <a:r>
              <a:rPr lang="en-US" dirty="0"/>
              <a:t> of which 6% of them have funds swept out; </a:t>
            </a:r>
            <a:endParaRPr lang="en-IN" sz="3200" dirty="0"/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721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otak 811_PPT Deck.potx" id="{961BD197-EF1D-49E5-BAB3-19E0A0F07F8D}" vid="{4B7317F6-6649-4F54-91E7-C317E8F72414}"/>
    </a:ext>
  </a:extLst>
</a:theme>
</file>

<file path=ppt/theme/theme2.xml><?xml version="1.0" encoding="utf-8"?>
<a:theme xmlns:a="http://schemas.openxmlformats.org/drawingml/2006/main" name="3_Office Theme">
  <a:themeElements>
    <a:clrScheme name="811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49"/>
      </a:accent1>
      <a:accent2>
        <a:srgbClr val="243844"/>
      </a:accent2>
      <a:accent3>
        <a:srgbClr val="829DAD"/>
      </a:accent3>
      <a:accent4>
        <a:srgbClr val="93B6C3"/>
      </a:accent4>
      <a:accent5>
        <a:srgbClr val="BBE3EF"/>
      </a:accent5>
      <a:accent6>
        <a:srgbClr val="0432FF"/>
      </a:accent6>
      <a:hlink>
        <a:srgbClr val="0053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otak 811_PPT Deck.potx" id="{961BD197-EF1D-49E5-BAB3-19E0A0F07F8D}" vid="{23A71AB1-F72C-4657-AD45-9C4B14283616}"/>
    </a:ext>
  </a:extLst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Kotak 811_PPT Deck.potx" id="{961BD197-EF1D-49E5-BAB3-19E0A0F07F8D}" vid="{93E99031-8F36-47DA-A76F-5CFB084F1036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01AD8B7239664BAF99A1303665B138" ma:contentTypeVersion="6" ma:contentTypeDescription="Create a new document." ma:contentTypeScope="" ma:versionID="b23696001955e85456b20730a080c3ee">
  <xsd:schema xmlns:xsd="http://www.w3.org/2001/XMLSchema" xmlns:xs="http://www.w3.org/2001/XMLSchema" xmlns:p="http://schemas.microsoft.com/office/2006/metadata/properties" xmlns:ns2="43895d1a-9449-4740-8ee4-ce81b6a8d9c7" xmlns:ns3="37b5f527-4246-4fff-9512-42993d830b3b" targetNamespace="http://schemas.microsoft.com/office/2006/metadata/properties" ma:root="true" ma:fieldsID="16e58616d4f0bc008344b21518fc29f8" ns2:_="" ns3:_="">
    <xsd:import namespace="43895d1a-9449-4740-8ee4-ce81b6a8d9c7"/>
    <xsd:import namespace="37b5f527-4246-4fff-9512-42993d830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895d1a-9449-4740-8ee4-ce81b6a8d9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5f527-4246-4fff-9512-42993d830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b5f527-4246-4fff-9512-42993d830b3b">
      <UserInfo>
        <DisplayName>Gautam Chopra (Consumer Bank, KMBL)</DisplayName>
        <AccountId>45</AccountId>
        <AccountType/>
      </UserInfo>
      <UserInfo>
        <DisplayName>Eswar Machireddy (Consumer Bank, KMBL)</DisplayName>
        <AccountId>12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92316E-36BD-425E-8695-948F3BF646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895d1a-9449-4740-8ee4-ce81b6a8d9c7"/>
    <ds:schemaRef ds:uri="37b5f527-4246-4fff-9512-42993d830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2C2D03-B1E1-4336-9F00-54ED75FB4E99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5ad45d46-f360-4260-9853-e0895df61f98"/>
    <ds:schemaRef ds:uri="http://schemas.openxmlformats.org/package/2006/metadata/core-properties"/>
    <ds:schemaRef ds:uri="ba10ced8-bd84-4128-8207-72e146ffd396"/>
    <ds:schemaRef ds:uri="http://purl.org/dc/terms/"/>
    <ds:schemaRef ds:uri="37b5f527-4246-4fff-9512-42993d830b3b"/>
  </ds:schemaRefs>
</ds:datastoreItem>
</file>

<file path=customXml/itemProps3.xml><?xml version="1.0" encoding="utf-8"?>
<ds:datastoreItem xmlns:ds="http://schemas.openxmlformats.org/officeDocument/2006/customXml" ds:itemID="{7A8C888E-FD8C-4CD7-A3A0-AA63DC1E88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Kotak 811_PPT Deck (2)</Template>
  <TotalTime>5527</TotalTime>
  <Words>335</Words>
  <Application>Microsoft Macintosh PowerPoint</Application>
  <PresentationFormat>Custom</PresentationFormat>
  <Paragraphs>39</Paragraphs>
  <Slides>9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Helvetica Neue</vt:lpstr>
      <vt:lpstr>Helvetica Neue Light</vt:lpstr>
      <vt:lpstr>Helvetica Neue Medium</vt:lpstr>
      <vt:lpstr>Tahoma</vt:lpstr>
      <vt:lpstr>Wingdings</vt:lpstr>
      <vt:lpstr>1_Office Theme</vt:lpstr>
      <vt:lpstr>3_Office Theme</vt:lpstr>
      <vt:lpstr>1_White</vt:lpstr>
      <vt:lpstr>ActivMoney Analysis  Impact on SA, Deposits and Simulations</vt:lpstr>
      <vt:lpstr>Agenda</vt:lpstr>
      <vt:lpstr>PowerPoint Presentation</vt:lpstr>
      <vt:lpstr>PowerPoint Presentation</vt:lpstr>
      <vt:lpstr>PowerPoint Presentation</vt:lpstr>
      <vt:lpstr>PowerPoint Presentation</vt:lpstr>
      <vt:lpstr>Switching off Activmoney for NTB has helped in improving SA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Kumarharsh Vardhan (Consumer Bank, KMBL)</dc:creator>
  <cp:lastModifiedBy>Anashwara Av (Consumer Bank, KMBL)</cp:lastModifiedBy>
  <cp:revision>590</cp:revision>
  <dcterms:created xsi:type="dcterms:W3CDTF">2023-08-02T07:31:14Z</dcterms:created>
  <dcterms:modified xsi:type="dcterms:W3CDTF">2024-01-25T05:31:40Z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0x0101004801AD8B7239664BAF99A1303665B138</vt:lpwstr>
  </property>
</Properties>
</file>